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57" r:id="rId4"/>
    <p:sldId id="260" r:id="rId5"/>
    <p:sldId id="261" r:id="rId6"/>
    <p:sldId id="262" r:id="rId7"/>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74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B55C97C5-8339-4BFF-89BE-D184AE1E861C}" type="datetimeFigureOut">
              <a:rPr lang="el-GR" smtClean="0"/>
              <a:pPr/>
              <a:t>26/2/2020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43DC379E-5282-4E2D-8F20-F93E00A8D5FB}" type="slidenum">
              <a:rPr lang="el-GR" smtClean="0"/>
              <a:pPr/>
              <a:t>‹#›</a:t>
            </a:fld>
            <a:endParaRPr lang="el-GR"/>
          </a:p>
        </p:txBody>
      </p:sp>
    </p:spTree>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B55C97C5-8339-4BFF-89BE-D184AE1E861C}" type="datetimeFigureOut">
              <a:rPr lang="el-GR" smtClean="0"/>
              <a:pPr/>
              <a:t>26/2/2020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43DC379E-5282-4E2D-8F20-F93E00A8D5FB}" type="slidenum">
              <a:rPr lang="el-GR" smtClean="0"/>
              <a:pPr/>
              <a:t>‹#›</a:t>
            </a:fld>
            <a:endParaRPr lang="el-GR"/>
          </a:p>
        </p:txBody>
      </p:sp>
    </p:spTree>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B55C97C5-8339-4BFF-89BE-D184AE1E861C}" type="datetimeFigureOut">
              <a:rPr lang="el-GR" smtClean="0"/>
              <a:pPr/>
              <a:t>26/2/2020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43DC379E-5282-4E2D-8F20-F93E00A8D5FB}" type="slidenum">
              <a:rPr lang="el-GR" smtClean="0"/>
              <a:pPr/>
              <a:t>‹#›</a:t>
            </a:fld>
            <a:endParaRPr lang="el-GR"/>
          </a:p>
        </p:txBody>
      </p:sp>
    </p:spTree>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B55C97C5-8339-4BFF-89BE-D184AE1E861C}" type="datetimeFigureOut">
              <a:rPr lang="el-GR" smtClean="0"/>
              <a:pPr/>
              <a:t>26/2/2020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43DC379E-5282-4E2D-8F20-F93E00A8D5FB}" type="slidenum">
              <a:rPr lang="el-GR" smtClean="0"/>
              <a:pPr/>
              <a:t>‹#›</a:t>
            </a:fld>
            <a:endParaRPr lang="el-GR"/>
          </a:p>
        </p:txBody>
      </p:sp>
    </p:spTree>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B55C97C5-8339-4BFF-89BE-D184AE1E861C}" type="datetimeFigureOut">
              <a:rPr lang="el-GR" smtClean="0"/>
              <a:pPr/>
              <a:t>26/2/2020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43DC379E-5282-4E2D-8F20-F93E00A8D5FB}" type="slidenum">
              <a:rPr lang="el-GR" smtClean="0"/>
              <a:pPr/>
              <a:t>‹#›</a:t>
            </a:fld>
            <a:endParaRPr lang="el-GR"/>
          </a:p>
        </p:txBody>
      </p:sp>
    </p:spTree>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B55C97C5-8339-4BFF-89BE-D184AE1E861C}" type="datetimeFigureOut">
              <a:rPr lang="el-GR" smtClean="0"/>
              <a:pPr/>
              <a:t>26/2/2020</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43DC379E-5282-4E2D-8F20-F93E00A8D5FB}" type="slidenum">
              <a:rPr lang="el-GR" smtClean="0"/>
              <a:pPr/>
              <a:t>‹#›</a:t>
            </a:fld>
            <a:endParaRPr lang="el-GR"/>
          </a:p>
        </p:txBody>
      </p:sp>
    </p:spTree>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B55C97C5-8339-4BFF-89BE-D184AE1E861C}" type="datetimeFigureOut">
              <a:rPr lang="el-GR" smtClean="0"/>
              <a:pPr/>
              <a:t>26/2/2020</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43DC379E-5282-4E2D-8F20-F93E00A8D5FB}" type="slidenum">
              <a:rPr lang="el-GR" smtClean="0"/>
              <a:pPr/>
              <a:t>‹#›</a:t>
            </a:fld>
            <a:endParaRPr lang="el-GR"/>
          </a:p>
        </p:txBody>
      </p:sp>
    </p:spTree>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B55C97C5-8339-4BFF-89BE-D184AE1E861C}" type="datetimeFigureOut">
              <a:rPr lang="el-GR" smtClean="0"/>
              <a:pPr/>
              <a:t>26/2/2020</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43DC379E-5282-4E2D-8F20-F93E00A8D5FB}" type="slidenum">
              <a:rPr lang="el-GR" smtClean="0"/>
              <a:pPr/>
              <a:t>‹#›</a:t>
            </a:fld>
            <a:endParaRPr lang="el-GR"/>
          </a:p>
        </p:txBody>
      </p:sp>
    </p:spTree>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B55C97C5-8339-4BFF-89BE-D184AE1E861C}" type="datetimeFigureOut">
              <a:rPr lang="el-GR" smtClean="0"/>
              <a:pPr/>
              <a:t>26/2/2020</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43DC379E-5282-4E2D-8F20-F93E00A8D5FB}" type="slidenum">
              <a:rPr lang="el-GR" smtClean="0"/>
              <a:pPr/>
              <a:t>‹#›</a:t>
            </a:fld>
            <a:endParaRPr lang="el-GR"/>
          </a:p>
        </p:txBody>
      </p:sp>
    </p:spTree>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B55C97C5-8339-4BFF-89BE-D184AE1E861C}" type="datetimeFigureOut">
              <a:rPr lang="el-GR" smtClean="0"/>
              <a:pPr/>
              <a:t>26/2/2020</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43DC379E-5282-4E2D-8F20-F93E00A8D5FB}" type="slidenum">
              <a:rPr lang="el-GR" smtClean="0"/>
              <a:pPr/>
              <a:t>‹#›</a:t>
            </a:fld>
            <a:endParaRPr lang="el-GR"/>
          </a:p>
        </p:txBody>
      </p:sp>
    </p:spTree>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B55C97C5-8339-4BFF-89BE-D184AE1E861C}" type="datetimeFigureOut">
              <a:rPr lang="el-GR" smtClean="0"/>
              <a:pPr/>
              <a:t>26/2/2020</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43DC379E-5282-4E2D-8F20-F93E00A8D5FB}" type="slidenum">
              <a:rPr lang="el-GR" smtClean="0"/>
              <a:pPr/>
              <a:t>‹#›</a:t>
            </a:fld>
            <a:endParaRPr lang="el-GR"/>
          </a:p>
        </p:txBody>
      </p:sp>
    </p:spTree>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5C97C5-8339-4BFF-89BE-D184AE1E861C}" type="datetimeFigureOut">
              <a:rPr lang="el-GR" smtClean="0"/>
              <a:pPr/>
              <a:t>26/2/2020</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DC379E-5282-4E2D-8F20-F93E00A8D5FB}"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0" y="0"/>
            <a:ext cx="9144000" cy="6857999"/>
          </a:xfrm>
          <a:effectLst/>
        </p:spPr>
        <p:style>
          <a:lnRef idx="0">
            <a:scrgbClr r="0" g="0" b="0"/>
          </a:lnRef>
          <a:fillRef idx="1002">
            <a:schemeClr val="dk2"/>
          </a:fillRef>
          <a:effectRef idx="0">
            <a:scrgbClr r="0" g="0" b="0"/>
          </a:effectRef>
          <a:fontRef idx="major"/>
        </p:style>
        <p:txBody>
          <a:bodyPr/>
          <a:lstStyle/>
          <a:p>
            <a:endParaRPr lang="el-GR" dirty="0"/>
          </a:p>
        </p:txBody>
      </p:sp>
      <p:sp>
        <p:nvSpPr>
          <p:cNvPr id="5" name="4 - Ορθογώνιο"/>
          <p:cNvSpPr/>
          <p:nvPr/>
        </p:nvSpPr>
        <p:spPr>
          <a:xfrm>
            <a:off x="2254028" y="2967335"/>
            <a:ext cx="4635949" cy="923330"/>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54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HOUR OF CODE</a:t>
            </a:r>
            <a:endParaRPr lang="el-GR" sz="54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par>
                                <p:cTn id="8" presetID="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 calcmode="lin" valueType="num">
                                      <p:cBhvr additive="base">
                                        <p:cTn id="10" dur="5000" fill="hold"/>
                                        <p:tgtEl>
                                          <p:spTgt spid="5"/>
                                        </p:tgtEl>
                                        <p:attrNameLst>
                                          <p:attrName>ppt_x</p:attrName>
                                        </p:attrNameLst>
                                      </p:cBhvr>
                                      <p:tavLst>
                                        <p:tav tm="0">
                                          <p:val>
                                            <p:strVal val="#ppt_x"/>
                                          </p:val>
                                        </p:tav>
                                        <p:tav tm="100000">
                                          <p:val>
                                            <p:strVal val="#ppt_x"/>
                                          </p:val>
                                        </p:tav>
                                      </p:tavLst>
                                    </p:anim>
                                    <p:anim calcmode="lin" valueType="num">
                                      <p:cBhvr additive="base">
                                        <p:cTn id="11" dur="5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0" y="0"/>
            <a:ext cx="9144000" cy="6857999"/>
          </a:xfrm>
          <a:effectLst/>
        </p:spPr>
        <p:style>
          <a:lnRef idx="0">
            <a:scrgbClr r="0" g="0" b="0"/>
          </a:lnRef>
          <a:fillRef idx="1002">
            <a:schemeClr val="dk2"/>
          </a:fillRef>
          <a:effectRef idx="0">
            <a:scrgbClr r="0" g="0" b="0"/>
          </a:effectRef>
          <a:fontRef idx="major"/>
        </p:style>
        <p:txBody>
          <a:bodyPr>
            <a:normAutofit/>
          </a:bodyPr>
          <a:lstStyle/>
          <a:p>
            <a:r>
              <a:rPr lang="el-GR" sz="2200" dirty="0" smtClean="0">
                <a:solidFill>
                  <a:schemeClr val="bg1"/>
                </a:solidFill>
              </a:rPr>
              <a:t>Η ώρα του κώδικα, είναι μία παγκόσμια εκδήλωση, η οποία αφορά την εκμάθηση της επιστήμης της Πληροφορικής και ειδικότερα της αλγοριθμικής σκέψης, μέσω χρήσης Η/Υ.</a:t>
            </a:r>
            <a:r>
              <a:rPr lang="en-US" dirty="0"/>
              <a:t/>
            </a:r>
            <a:br>
              <a:rPr lang="en-US" dirty="0"/>
            </a:br>
            <a:r>
              <a:rPr lang="el-GR" dirty="0" smtClean="0"/>
              <a:t/>
            </a:r>
            <a:br>
              <a:rPr lang="el-GR" dirty="0" smtClean="0"/>
            </a:br>
            <a:r>
              <a:rPr lang="el-GR" sz="2200" dirty="0" smtClean="0">
                <a:solidFill>
                  <a:schemeClr val="bg1"/>
                </a:solidFill>
              </a:rPr>
              <a:t>Το σχολείο </a:t>
            </a:r>
            <a:r>
              <a:rPr lang="el-GR" sz="2200" dirty="0" smtClean="0">
                <a:solidFill>
                  <a:schemeClr val="bg1"/>
                </a:solidFill>
              </a:rPr>
              <a:t>μας</a:t>
            </a:r>
            <a:r>
              <a:rPr lang="en-US" sz="2200" dirty="0" smtClean="0">
                <a:solidFill>
                  <a:schemeClr val="bg1"/>
                </a:solidFill>
              </a:rPr>
              <a:t> </a:t>
            </a:r>
            <a:r>
              <a:rPr lang="el-GR" sz="2200" dirty="0" smtClean="0">
                <a:solidFill>
                  <a:schemeClr val="bg1"/>
                </a:solidFill>
              </a:rPr>
              <a:t>συμμετείχε </a:t>
            </a:r>
            <a:r>
              <a:rPr lang="el-GR" sz="2200" dirty="0" smtClean="0">
                <a:solidFill>
                  <a:schemeClr val="bg1"/>
                </a:solidFill>
              </a:rPr>
              <a:t>στην ώρα του κώδικα το μήνα </a:t>
            </a:r>
            <a:r>
              <a:rPr lang="el-GR" sz="2200" dirty="0" smtClean="0">
                <a:solidFill>
                  <a:schemeClr val="bg1"/>
                </a:solidFill>
              </a:rPr>
              <a:t>Δεκέμβριο και </a:t>
            </a:r>
            <a:r>
              <a:rPr lang="el-GR" sz="2200" dirty="0" err="1" smtClean="0">
                <a:solidFill>
                  <a:schemeClr val="bg1"/>
                </a:solidFill>
              </a:rPr>
              <a:t>Ιανουράριο</a:t>
            </a:r>
            <a:r>
              <a:rPr lang="el-GR" sz="2200" dirty="0" smtClean="0">
                <a:solidFill>
                  <a:schemeClr val="bg1"/>
                </a:solidFill>
              </a:rPr>
              <a:t>, </a:t>
            </a:r>
            <a:r>
              <a:rPr lang="el-GR" sz="2200" dirty="0" smtClean="0">
                <a:solidFill>
                  <a:schemeClr val="bg1"/>
                </a:solidFill>
              </a:rPr>
              <a:t>κατά τη διάρκεια του μαθήματος της Πληροφορικής. </a:t>
            </a:r>
            <a:r>
              <a:rPr lang="en-US" sz="2200" dirty="0" smtClean="0">
                <a:solidFill>
                  <a:schemeClr val="bg1"/>
                </a:solidFill>
              </a:rPr>
              <a:t/>
            </a:r>
            <a:br>
              <a:rPr lang="en-US" sz="2200" dirty="0" smtClean="0">
                <a:solidFill>
                  <a:schemeClr val="bg1"/>
                </a:solidFill>
              </a:rPr>
            </a:br>
            <a:r>
              <a:rPr lang="el-GR" sz="2200" dirty="0" smtClean="0">
                <a:solidFill>
                  <a:schemeClr val="bg1"/>
                </a:solidFill>
              </a:rPr>
              <a:t/>
            </a:r>
            <a:br>
              <a:rPr lang="el-GR" sz="2200" dirty="0" smtClean="0">
                <a:solidFill>
                  <a:schemeClr val="bg1"/>
                </a:solidFill>
              </a:rPr>
            </a:br>
            <a:r>
              <a:rPr lang="el-GR" sz="2200" dirty="0" smtClean="0">
                <a:solidFill>
                  <a:schemeClr val="bg1"/>
                </a:solidFill>
              </a:rPr>
              <a:t>Οι </a:t>
            </a:r>
            <a:r>
              <a:rPr lang="el-GR" sz="2200" smtClean="0">
                <a:solidFill>
                  <a:schemeClr val="bg1"/>
                </a:solidFill>
              </a:rPr>
              <a:t>μαθητές </a:t>
            </a:r>
            <a:r>
              <a:rPr lang="el-GR" sz="2200" smtClean="0">
                <a:solidFill>
                  <a:schemeClr val="bg1"/>
                </a:solidFill>
              </a:rPr>
              <a:t>των τμημάτων Ε1</a:t>
            </a:r>
            <a:r>
              <a:rPr lang="el-GR" sz="2200" dirty="0" smtClean="0">
                <a:solidFill>
                  <a:schemeClr val="bg1"/>
                </a:solidFill>
              </a:rPr>
              <a:t>, Ε2 και </a:t>
            </a:r>
            <a:r>
              <a:rPr lang="el-GR" sz="2200" smtClean="0">
                <a:solidFill>
                  <a:schemeClr val="bg1"/>
                </a:solidFill>
              </a:rPr>
              <a:t>ΣΤ1  </a:t>
            </a:r>
            <a:r>
              <a:rPr lang="el-GR" sz="2200" dirty="0" smtClean="0">
                <a:solidFill>
                  <a:schemeClr val="bg1"/>
                </a:solidFill>
              </a:rPr>
              <a:t>του σχολείου μας </a:t>
            </a:r>
            <a:r>
              <a:rPr lang="el-GR" sz="2200" dirty="0" smtClean="0">
                <a:solidFill>
                  <a:schemeClr val="bg1"/>
                </a:solidFill>
              </a:rPr>
              <a:t>έχουν εγγραφεί και θα συμμετέχουν χρησιμοποιώντας μοναδικούς μυστικούς κωδικούς, έτσι ώστε η πρόοδός τους να αποθηκεύεται στο σύστημα του </a:t>
            </a:r>
            <a:r>
              <a:rPr lang="en-US" sz="2200" dirty="0" smtClean="0">
                <a:solidFill>
                  <a:schemeClr val="bg1"/>
                </a:solidFill>
              </a:rPr>
              <a:t>code</a:t>
            </a:r>
            <a:r>
              <a:rPr lang="el-GR" sz="2200" dirty="0" smtClean="0">
                <a:solidFill>
                  <a:schemeClr val="bg1"/>
                </a:solidFill>
              </a:rPr>
              <a:t>.</a:t>
            </a:r>
            <a:r>
              <a:rPr lang="en-US" sz="2200" dirty="0" smtClean="0">
                <a:solidFill>
                  <a:schemeClr val="bg1"/>
                </a:solidFill>
              </a:rPr>
              <a:t>org</a:t>
            </a:r>
            <a:r>
              <a:rPr lang="el-GR" sz="2200" dirty="0" smtClean="0">
                <a:solidFill>
                  <a:schemeClr val="bg1"/>
                </a:solidFill>
              </a:rPr>
              <a:t>.</a:t>
            </a:r>
            <a:r>
              <a:rPr lang="en-US" sz="2200" dirty="0" smtClean="0">
                <a:solidFill>
                  <a:schemeClr val="bg1"/>
                </a:solidFill>
              </a:rPr>
              <a:t/>
            </a:r>
            <a:br>
              <a:rPr lang="en-US" sz="2200" dirty="0" smtClean="0">
                <a:solidFill>
                  <a:schemeClr val="bg1"/>
                </a:solidFill>
              </a:rPr>
            </a:br>
            <a:r>
              <a:rPr lang="el-GR" sz="2200" dirty="0" smtClean="0">
                <a:solidFill>
                  <a:schemeClr val="bg1"/>
                </a:solidFill>
              </a:rPr>
              <a:t> Η πλατφόρμα είναι ορατή και ελέγχεται από </a:t>
            </a:r>
            <a:r>
              <a:rPr lang="el-GR" sz="2200" dirty="0" smtClean="0">
                <a:solidFill>
                  <a:schemeClr val="bg1"/>
                </a:solidFill>
              </a:rPr>
              <a:t>την Εκπαιδευτικό  </a:t>
            </a:r>
            <a:r>
              <a:rPr lang="el-GR" sz="2200" dirty="0" smtClean="0">
                <a:solidFill>
                  <a:schemeClr val="bg1"/>
                </a:solidFill>
              </a:rPr>
              <a:t>της Πληροφορικής του σχολείου μας, κα </a:t>
            </a:r>
            <a:r>
              <a:rPr lang="el-GR" sz="2200" dirty="0" err="1" smtClean="0">
                <a:solidFill>
                  <a:schemeClr val="bg1"/>
                </a:solidFill>
              </a:rPr>
              <a:t>Μαυρίδου</a:t>
            </a:r>
            <a:r>
              <a:rPr lang="el-GR" sz="2200" dirty="0" smtClean="0">
                <a:solidFill>
                  <a:schemeClr val="bg1"/>
                </a:solidFill>
              </a:rPr>
              <a:t> </a:t>
            </a:r>
            <a:r>
              <a:rPr lang="el-GR" sz="2200" dirty="0" smtClean="0">
                <a:solidFill>
                  <a:schemeClr val="bg1"/>
                </a:solidFill>
              </a:rPr>
              <a:t>Ελίνα.</a:t>
            </a:r>
            <a:r>
              <a:rPr lang="el-GR" sz="2200" dirty="0" smtClean="0">
                <a:solidFill>
                  <a:schemeClr val="bg1"/>
                </a:solidFill>
              </a:rPr>
              <a:t/>
            </a:r>
            <a:br>
              <a:rPr lang="el-GR" sz="2200" dirty="0" smtClean="0">
                <a:solidFill>
                  <a:schemeClr val="bg1"/>
                </a:solidFill>
              </a:rPr>
            </a:br>
            <a:endParaRPr lang="el-GR" sz="2200" dirty="0">
              <a:solidFill>
                <a:schemeClr val="bg1"/>
              </a:solidFill>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5" name="4 - Θέση εικόνας" descr="Document-page-001.jpg"/>
          <p:cNvPicPr>
            <a:picLocks noGrp="1" noChangeAspect="1"/>
          </p:cNvPicPr>
          <p:nvPr>
            <p:ph type="pic" idx="1"/>
          </p:nvPr>
        </p:nvPicPr>
        <p:blipFill>
          <a:blip r:embed="rId2" cstate="print"/>
          <a:srcRect l="2562" r="2562"/>
          <a:stretch>
            <a:fillRect/>
          </a:stretch>
        </p:blipFill>
        <p:spPr>
          <a:xfrm>
            <a:off x="0" y="0"/>
            <a:ext cx="9144000" cy="6858000"/>
          </a:xfrm>
        </p:spPr>
      </p:pic>
      <p:sp>
        <p:nvSpPr>
          <p:cNvPr id="4" name="3 - Θέση κειμένου"/>
          <p:cNvSpPr>
            <a:spLocks noGrp="1"/>
          </p:cNvSpPr>
          <p:nvPr>
            <p:ph type="body" sz="half" idx="2"/>
          </p:nvPr>
        </p:nvSpPr>
        <p:spPr/>
        <p:txBody>
          <a:bodyPr/>
          <a:lstStyle/>
          <a:p>
            <a:endParaRPr lang="el-G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3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5" name="4 - Θέση εικόνας" descr="Document-page-003.jpg"/>
          <p:cNvPicPr>
            <a:picLocks noGrp="1" noChangeAspect="1"/>
          </p:cNvPicPr>
          <p:nvPr>
            <p:ph type="pic" idx="1"/>
          </p:nvPr>
        </p:nvPicPr>
        <p:blipFill>
          <a:blip r:embed="rId2" cstate="print"/>
          <a:srcRect l="2562" r="2562"/>
          <a:stretch>
            <a:fillRect/>
          </a:stretch>
        </p:blipFill>
        <p:spPr>
          <a:xfrm>
            <a:off x="0" y="0"/>
            <a:ext cx="9208170" cy="6906127"/>
          </a:xfrm>
        </p:spPr>
      </p:pic>
      <p:sp>
        <p:nvSpPr>
          <p:cNvPr id="4" name="3 - Θέση κειμένου"/>
          <p:cNvSpPr>
            <a:spLocks noGrp="1"/>
          </p:cNvSpPr>
          <p:nvPr>
            <p:ph type="body" sz="half" idx="2"/>
          </p:nvPr>
        </p:nvSpPr>
        <p:spPr/>
        <p:txBody>
          <a:bodyPr/>
          <a:lstStyle/>
          <a:p>
            <a:endParaRPr lang="el-G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2000" fill="hold"/>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 Εικόνα" descr="CodeMonkey-page-001.jpg"/>
          <p:cNvPicPr>
            <a:picLocks noChangeAspect="1"/>
          </p:cNvPicPr>
          <p:nvPr/>
        </p:nvPicPr>
        <p:blipFill>
          <a:blip r:embed="rId2" cstate="print"/>
          <a:stretch>
            <a:fillRect/>
          </a:stretch>
        </p:blipFill>
        <p:spPr>
          <a:xfrm>
            <a:off x="-228664" y="0"/>
            <a:ext cx="9372664" cy="6858000"/>
          </a:xfrm>
          <a:prstGeom prst="rect">
            <a:avLst/>
          </a:prstGeom>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3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ÎÏÎ¿ÏÎ­Î»ÎµÏÎ¼Î± ÎµÎ¹ÎºÏÎ½Î±Ï Î³Î¹Î± allcancode solution level 20"/>
          <p:cNvPicPr>
            <a:picLocks noChangeAspect="1" noChangeArrowheads="1"/>
          </p:cNvPicPr>
          <p:nvPr/>
        </p:nvPicPr>
        <p:blipFill>
          <a:blip r:embed="rId2" cstate="print"/>
          <a:srcRect/>
          <a:stretch>
            <a:fillRect/>
          </a:stretch>
        </p:blipFill>
        <p:spPr bwMode="auto">
          <a:xfrm>
            <a:off x="0" y="188640"/>
            <a:ext cx="9281828" cy="6669360"/>
          </a:xfrm>
          <a:prstGeom prst="rect">
            <a:avLst/>
          </a:prstGeom>
          <a:noFill/>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diamond(in)">
                                      <p:cBhvr>
                                        <p:cTn id="7"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Ζωντάνια">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64</TotalTime>
  <Words>32</Words>
  <Application>Microsoft Office PowerPoint</Application>
  <PresentationFormat>Προβολή στην οθόνη (4:3)</PresentationFormat>
  <Paragraphs>2</Paragraphs>
  <Slides>6</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6</vt:i4>
      </vt:variant>
    </vt:vector>
  </HeadingPairs>
  <TitlesOfParts>
    <vt:vector size="7" baseType="lpstr">
      <vt:lpstr>Θέμα του Office</vt:lpstr>
      <vt:lpstr>Διαφάνεια 1</vt:lpstr>
      <vt:lpstr>Η ώρα του κώδικα, είναι μία παγκόσμια εκδήλωση, η οποία αφορά την εκμάθηση της επιστήμης της Πληροφορικής και ειδικότερα της αλγοριθμικής σκέψης, μέσω χρήσης Η/Υ.  Το σχολείο μας συμμετείχε στην ώρα του κώδικα το μήνα Δεκέμβριο και Ιανουράριο, κατά τη διάρκεια του μαθήματος της Πληροφορικής.   Οι μαθητές των τμημάτων Ε1, Ε2 και ΣΤ1  του σχολείου μας έχουν εγγραφεί και θα συμμετέχουν χρησιμοποιώντας μοναδικούς μυστικούς κωδικούς, έτσι ώστε η πρόοδός τους να αποθηκεύεται στο σύστημα του code.org.  Η πλατφόρμα είναι ορατή και ελέγχεται από την Εκπαιδευτικό  της Πληροφορικής του σχολείου μας, κα Μαυρίδου Ελίνα. </vt:lpstr>
      <vt:lpstr>Διαφάνεια 3</vt:lpstr>
      <vt:lpstr>Διαφάνεια 4</vt:lpstr>
      <vt:lpstr>Διαφάνεια 5</vt:lpstr>
      <vt:lpstr>Διαφάνεια 6</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HOUR OF CODE</dc:title>
  <dc:creator>elina</dc:creator>
  <cp:lastModifiedBy>elina</cp:lastModifiedBy>
  <cp:revision>20</cp:revision>
  <dcterms:created xsi:type="dcterms:W3CDTF">2019-10-31T10:16:46Z</dcterms:created>
  <dcterms:modified xsi:type="dcterms:W3CDTF">2020-02-26T10:04:15Z</dcterms:modified>
</cp:coreProperties>
</file>